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82" r:id="rId3"/>
    <p:sldId id="283" r:id="rId4"/>
    <p:sldId id="258" r:id="rId5"/>
    <p:sldId id="259" r:id="rId6"/>
    <p:sldId id="260" r:id="rId7"/>
    <p:sldId id="28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86" r:id="rId19"/>
    <p:sldId id="293" r:id="rId20"/>
    <p:sldId id="295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043CA-A210-4133-BE3B-76DEC86E4F5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616437-6C55-4A60-814B-BBD38BBDA35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BC316B-671B-4D01-AF4C-C232E0D97C22}" type="parTrans" cxnId="{A4898285-2FA8-4304-9967-F4806BA68433}">
      <dgm:prSet/>
      <dgm:spPr/>
      <dgm:t>
        <a:bodyPr/>
        <a:lstStyle/>
        <a:p>
          <a:endParaRPr lang="ru-RU"/>
        </a:p>
      </dgm:t>
    </dgm:pt>
    <dgm:pt modelId="{39E93D9E-BC4E-42D2-836C-A5AA00F80250}" type="sibTrans" cxnId="{A4898285-2FA8-4304-9967-F4806BA68433}">
      <dgm:prSet/>
      <dgm:spPr/>
      <dgm:t>
        <a:bodyPr/>
        <a:lstStyle/>
        <a:p>
          <a:endParaRPr lang="ru-RU"/>
        </a:p>
      </dgm:t>
    </dgm:pt>
    <dgm:pt modelId="{5D0A9369-FD56-4A4E-9E44-1EB025887E9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605D3-3E6B-4462-85CD-00E8CC93E6DA}" type="parTrans" cxnId="{9E41DA6A-9EDF-4689-81EC-CD1C8E8C01E0}">
      <dgm:prSet/>
      <dgm:spPr/>
      <dgm:t>
        <a:bodyPr/>
        <a:lstStyle/>
        <a:p>
          <a:endParaRPr lang="ru-RU"/>
        </a:p>
      </dgm:t>
    </dgm:pt>
    <dgm:pt modelId="{A19072B7-1BC6-44D1-8C45-4101EBA3E706}" type="sibTrans" cxnId="{9E41DA6A-9EDF-4689-81EC-CD1C8E8C01E0}">
      <dgm:prSet/>
      <dgm:spPr/>
      <dgm:t>
        <a:bodyPr/>
        <a:lstStyle/>
        <a:p>
          <a:endParaRPr lang="ru-RU"/>
        </a:p>
      </dgm:t>
    </dgm:pt>
    <dgm:pt modelId="{826A1CC6-9AFD-479E-8623-002DCD39E130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18FBFC-2812-4687-B883-124CFB386236}" type="sibTrans" cxnId="{191680AF-20DA-4305-971B-530F880FF96C}">
      <dgm:prSet/>
      <dgm:spPr/>
      <dgm:t>
        <a:bodyPr/>
        <a:lstStyle/>
        <a:p>
          <a:endParaRPr lang="ru-RU"/>
        </a:p>
      </dgm:t>
    </dgm:pt>
    <dgm:pt modelId="{97AEF9BE-988B-4A10-9490-94E937BCCA55}" type="parTrans" cxnId="{191680AF-20DA-4305-971B-530F880FF96C}">
      <dgm:prSet/>
      <dgm:spPr/>
      <dgm:t>
        <a:bodyPr/>
        <a:lstStyle/>
        <a:p>
          <a:endParaRPr lang="ru-RU"/>
        </a:p>
      </dgm:t>
    </dgm:pt>
    <dgm:pt modelId="{F97F2E28-A113-4D40-A05F-BA840097267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F4EC5-CA16-4B66-A40B-878F0E07FE4E}" type="sibTrans" cxnId="{2BD645C5-60E7-4B7E-BB46-71B2C2C98F75}">
      <dgm:prSet/>
      <dgm:spPr/>
      <dgm:t>
        <a:bodyPr/>
        <a:lstStyle/>
        <a:p>
          <a:endParaRPr lang="ru-RU"/>
        </a:p>
      </dgm:t>
    </dgm:pt>
    <dgm:pt modelId="{8E454E04-73FD-40D8-8A66-E8137655AFFC}" type="parTrans" cxnId="{2BD645C5-60E7-4B7E-BB46-71B2C2C98F75}">
      <dgm:prSet/>
      <dgm:spPr/>
      <dgm:t>
        <a:bodyPr/>
        <a:lstStyle/>
        <a:p>
          <a:endParaRPr lang="ru-RU"/>
        </a:p>
      </dgm:t>
    </dgm:pt>
    <dgm:pt modelId="{824D6312-7040-4EAF-B8C9-A0A90B6D082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РЕЧЕВОЕ </a:t>
          </a:r>
        </a:p>
        <a:p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endParaRPr lang="ru-RU" sz="20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156C77-EC0D-4C2E-A375-EFC555EC6356}" type="sibTrans" cxnId="{3E2EE993-B325-4409-8657-BCFAE424FA71}">
      <dgm:prSet/>
      <dgm:spPr/>
      <dgm:t>
        <a:bodyPr/>
        <a:lstStyle/>
        <a:p>
          <a:endParaRPr lang="ru-RU"/>
        </a:p>
      </dgm:t>
    </dgm:pt>
    <dgm:pt modelId="{7122997E-E6F8-4803-BDB1-39A57D15CF4B}" type="parTrans" cxnId="{3E2EE993-B325-4409-8657-BCFAE424FA71}">
      <dgm:prSet/>
      <dgm:spPr/>
      <dgm:t>
        <a:bodyPr/>
        <a:lstStyle/>
        <a:p>
          <a:endParaRPr lang="ru-RU"/>
        </a:p>
      </dgm:t>
    </dgm:pt>
    <dgm:pt modelId="{CB122BD0-A7FC-4689-B52A-84BFE129562F}" type="pres">
      <dgm:prSet presAssocID="{2C6043CA-A210-4133-BE3B-76DEC86E4F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F60F57-9E19-4F96-8175-ED260889D35E}" type="pres">
      <dgm:prSet presAssocID="{55616437-6C55-4A60-814B-BBD38BBDA35A}" presName="node" presStyleLbl="node1" presStyleIdx="0" presStyleCnt="5" custLinFactNeighborX="5598" custLinFactNeighborY="-4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FADD2-DC89-474D-AAC4-E45FD0260502}" type="pres">
      <dgm:prSet presAssocID="{39E93D9E-BC4E-42D2-836C-A5AA00F80250}" presName="sibTrans" presStyleCnt="0"/>
      <dgm:spPr/>
    </dgm:pt>
    <dgm:pt modelId="{19B938E9-A059-423A-A8A0-4DECBA9E23EC}" type="pres">
      <dgm:prSet presAssocID="{5D0A9369-FD56-4A4E-9E44-1EB025887E93}" presName="node" presStyleLbl="node1" presStyleIdx="1" presStyleCnt="5" custScaleX="100451" custScaleY="97448" custLinFactNeighborX="-380" custLinFactNeighborY="-5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E601A-7BED-4B27-AA17-084170E8082B}" type="pres">
      <dgm:prSet presAssocID="{A19072B7-1BC6-44D1-8C45-4101EBA3E706}" presName="sibTrans" presStyleCnt="0"/>
      <dgm:spPr/>
    </dgm:pt>
    <dgm:pt modelId="{907A241E-C45A-4FF2-A597-DA8F83918E62}" type="pres">
      <dgm:prSet presAssocID="{824D6312-7040-4EAF-B8C9-A0A90B6D0825}" presName="node" presStyleLbl="node1" presStyleIdx="2" presStyleCnt="5" custLinFactNeighborX="-3997" custLinFactNeighborY="-4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C4D89-1829-43E4-97E8-2C8BEAE40E6A}" type="pres">
      <dgm:prSet presAssocID="{12156C77-EC0D-4C2E-A375-EFC555EC6356}" presName="sibTrans" presStyleCnt="0"/>
      <dgm:spPr/>
    </dgm:pt>
    <dgm:pt modelId="{EE7586B3-DB71-4070-AEDB-051F91129B2D}" type="pres">
      <dgm:prSet presAssocID="{F97F2E28-A113-4D40-A05F-BA8400972675}" presName="node" presStyleLbl="node1" presStyleIdx="3" presStyleCnt="5" custScaleX="106834" custLinFactNeighborX="-8434" custLinFactNeighborY="1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A1B00-18BF-4053-8FC7-1DD29A32AB12}" type="pres">
      <dgm:prSet presAssocID="{648F4EC5-CA16-4B66-A40B-878F0E07FE4E}" presName="sibTrans" presStyleCnt="0"/>
      <dgm:spPr/>
    </dgm:pt>
    <dgm:pt modelId="{C4F1571F-5560-495E-B836-18FAC1493BA8}" type="pres">
      <dgm:prSet presAssocID="{826A1CC6-9AFD-479E-8623-002DCD39E130}" presName="node" presStyleLbl="node1" presStyleIdx="4" presStyleCnt="5" custScaleX="108079" custLinFactNeighborX="4057" custLinFactNeighborY="1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69E6EA-997D-4EE9-9234-73EE3D38771C}" type="presOf" srcId="{824D6312-7040-4EAF-B8C9-A0A90B6D0825}" destId="{907A241E-C45A-4FF2-A597-DA8F83918E62}" srcOrd="0" destOrd="0" presId="urn:microsoft.com/office/officeart/2005/8/layout/default#1"/>
    <dgm:cxn modelId="{2BD645C5-60E7-4B7E-BB46-71B2C2C98F75}" srcId="{2C6043CA-A210-4133-BE3B-76DEC86E4F58}" destId="{F97F2E28-A113-4D40-A05F-BA8400972675}" srcOrd="3" destOrd="0" parTransId="{8E454E04-73FD-40D8-8A66-E8137655AFFC}" sibTransId="{648F4EC5-CA16-4B66-A40B-878F0E07FE4E}"/>
    <dgm:cxn modelId="{759F21CA-61C9-4CA1-95CA-82E0D0E7933A}" type="presOf" srcId="{5D0A9369-FD56-4A4E-9E44-1EB025887E93}" destId="{19B938E9-A059-423A-A8A0-4DECBA9E23EC}" srcOrd="0" destOrd="0" presId="urn:microsoft.com/office/officeart/2005/8/layout/default#1"/>
    <dgm:cxn modelId="{9E41DA6A-9EDF-4689-81EC-CD1C8E8C01E0}" srcId="{2C6043CA-A210-4133-BE3B-76DEC86E4F58}" destId="{5D0A9369-FD56-4A4E-9E44-1EB025887E93}" srcOrd="1" destOrd="0" parTransId="{691605D3-3E6B-4462-85CD-00E8CC93E6DA}" sibTransId="{A19072B7-1BC6-44D1-8C45-4101EBA3E706}"/>
    <dgm:cxn modelId="{191680AF-20DA-4305-971B-530F880FF96C}" srcId="{2C6043CA-A210-4133-BE3B-76DEC86E4F58}" destId="{826A1CC6-9AFD-479E-8623-002DCD39E130}" srcOrd="4" destOrd="0" parTransId="{97AEF9BE-988B-4A10-9490-94E937BCCA55}" sibTransId="{2118FBFC-2812-4687-B883-124CFB386236}"/>
    <dgm:cxn modelId="{4E28918F-3459-4514-90B5-B24181512946}" type="presOf" srcId="{2C6043CA-A210-4133-BE3B-76DEC86E4F58}" destId="{CB122BD0-A7FC-4689-B52A-84BFE129562F}" srcOrd="0" destOrd="0" presId="urn:microsoft.com/office/officeart/2005/8/layout/default#1"/>
    <dgm:cxn modelId="{3E2EE993-B325-4409-8657-BCFAE424FA71}" srcId="{2C6043CA-A210-4133-BE3B-76DEC86E4F58}" destId="{824D6312-7040-4EAF-B8C9-A0A90B6D0825}" srcOrd="2" destOrd="0" parTransId="{7122997E-E6F8-4803-BDB1-39A57D15CF4B}" sibTransId="{12156C77-EC0D-4C2E-A375-EFC555EC6356}"/>
    <dgm:cxn modelId="{A4898285-2FA8-4304-9967-F4806BA68433}" srcId="{2C6043CA-A210-4133-BE3B-76DEC86E4F58}" destId="{55616437-6C55-4A60-814B-BBD38BBDA35A}" srcOrd="0" destOrd="0" parTransId="{0BBC316B-671B-4D01-AF4C-C232E0D97C22}" sibTransId="{39E93D9E-BC4E-42D2-836C-A5AA00F80250}"/>
    <dgm:cxn modelId="{D6DA118F-48A4-4A3C-AAC3-75B2D0C503BF}" type="presOf" srcId="{F97F2E28-A113-4D40-A05F-BA8400972675}" destId="{EE7586B3-DB71-4070-AEDB-051F91129B2D}" srcOrd="0" destOrd="0" presId="urn:microsoft.com/office/officeart/2005/8/layout/default#1"/>
    <dgm:cxn modelId="{4440ACBB-BF56-4BF6-A89A-3F7359A14DB6}" type="presOf" srcId="{826A1CC6-9AFD-479E-8623-002DCD39E130}" destId="{C4F1571F-5560-495E-B836-18FAC1493BA8}" srcOrd="0" destOrd="0" presId="urn:microsoft.com/office/officeart/2005/8/layout/default#1"/>
    <dgm:cxn modelId="{8B38145C-9E6F-4CB1-914C-8A700ABAB13A}" type="presOf" srcId="{55616437-6C55-4A60-814B-BBD38BBDA35A}" destId="{AFF60F57-9E19-4F96-8175-ED260889D35E}" srcOrd="0" destOrd="0" presId="urn:microsoft.com/office/officeart/2005/8/layout/default#1"/>
    <dgm:cxn modelId="{7AC96E1E-A0C6-4C71-87DF-65A5FC8D876E}" type="presParOf" srcId="{CB122BD0-A7FC-4689-B52A-84BFE129562F}" destId="{AFF60F57-9E19-4F96-8175-ED260889D35E}" srcOrd="0" destOrd="0" presId="urn:microsoft.com/office/officeart/2005/8/layout/default#1"/>
    <dgm:cxn modelId="{D5C5B44C-FD05-444F-8447-B0FA92EBEC32}" type="presParOf" srcId="{CB122BD0-A7FC-4689-B52A-84BFE129562F}" destId="{B33FADD2-DC89-474D-AAC4-E45FD0260502}" srcOrd="1" destOrd="0" presId="urn:microsoft.com/office/officeart/2005/8/layout/default#1"/>
    <dgm:cxn modelId="{D3FE2E04-1D2F-41C1-BC40-E7185960905A}" type="presParOf" srcId="{CB122BD0-A7FC-4689-B52A-84BFE129562F}" destId="{19B938E9-A059-423A-A8A0-4DECBA9E23EC}" srcOrd="2" destOrd="0" presId="urn:microsoft.com/office/officeart/2005/8/layout/default#1"/>
    <dgm:cxn modelId="{4EC94C20-453A-428A-B36B-619155D9FF23}" type="presParOf" srcId="{CB122BD0-A7FC-4689-B52A-84BFE129562F}" destId="{894E601A-7BED-4B27-AA17-084170E8082B}" srcOrd="3" destOrd="0" presId="urn:microsoft.com/office/officeart/2005/8/layout/default#1"/>
    <dgm:cxn modelId="{FE8E67D3-0DB7-4126-8763-2AEE78921B85}" type="presParOf" srcId="{CB122BD0-A7FC-4689-B52A-84BFE129562F}" destId="{907A241E-C45A-4FF2-A597-DA8F83918E62}" srcOrd="4" destOrd="0" presId="urn:microsoft.com/office/officeart/2005/8/layout/default#1"/>
    <dgm:cxn modelId="{1ADBEEB8-0C71-40CB-A981-94C758A2820D}" type="presParOf" srcId="{CB122BD0-A7FC-4689-B52A-84BFE129562F}" destId="{87CC4D89-1829-43E4-97E8-2C8BEAE40E6A}" srcOrd="5" destOrd="0" presId="urn:microsoft.com/office/officeart/2005/8/layout/default#1"/>
    <dgm:cxn modelId="{ABAD4326-DC42-4AC5-9E1A-263F679483E5}" type="presParOf" srcId="{CB122BD0-A7FC-4689-B52A-84BFE129562F}" destId="{EE7586B3-DB71-4070-AEDB-051F91129B2D}" srcOrd="6" destOrd="0" presId="urn:microsoft.com/office/officeart/2005/8/layout/default#1"/>
    <dgm:cxn modelId="{08F027E2-294A-4931-8C92-36E8A8CC44B6}" type="presParOf" srcId="{CB122BD0-A7FC-4689-B52A-84BFE129562F}" destId="{BA6A1B00-18BF-4053-8FC7-1DD29A32AB12}" srcOrd="7" destOrd="0" presId="urn:microsoft.com/office/officeart/2005/8/layout/default#1"/>
    <dgm:cxn modelId="{1A384F58-2E7C-4434-8F01-CCB049195274}" type="presParOf" srcId="{CB122BD0-A7FC-4689-B52A-84BFE129562F}" destId="{C4F1571F-5560-495E-B836-18FAC1493BA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60F57-9E19-4F96-8175-ED260889D35E}">
      <dsp:nvSpPr>
        <dsp:cNvPr id="0" name=""/>
        <dsp:cNvSpPr/>
      </dsp:nvSpPr>
      <dsp:spPr>
        <a:xfrm>
          <a:off x="152401" y="266701"/>
          <a:ext cx="2710383" cy="1626230"/>
        </a:xfrm>
        <a:prstGeom prst="rect">
          <a:avLst/>
        </a:prstGeom>
        <a:gradFill rotWithShape="1">
          <a:gsLst>
            <a:gs pos="0">
              <a:schemeClr val="accent1">
                <a:tint val="48000"/>
                <a:satMod val="138000"/>
              </a:schemeClr>
            </a:gs>
            <a:gs pos="25000">
              <a:schemeClr val="accent1">
                <a:tint val="85000"/>
              </a:schemeClr>
            </a:gs>
            <a:gs pos="40000">
              <a:schemeClr val="accent1">
                <a:tint val="92000"/>
              </a:schemeClr>
            </a:gs>
            <a:gs pos="50000">
              <a:schemeClr val="accent1">
                <a:tint val="93000"/>
              </a:schemeClr>
            </a:gs>
            <a:gs pos="60000">
              <a:schemeClr val="accent1">
                <a:tint val="92000"/>
              </a:schemeClr>
            </a:gs>
            <a:gs pos="75000">
              <a:schemeClr val="accent1">
                <a:tint val="83000"/>
                <a:satMod val="108000"/>
              </a:schemeClr>
            </a:gs>
            <a:gs pos="100000">
              <a:schemeClr val="accent1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ФИЗИЧЕСКОЕ РАЗВИТИЕ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01" y="266701"/>
        <a:ext cx="2710383" cy="1626230"/>
      </dsp:txXfrm>
    </dsp:sp>
    <dsp:sp modelId="{19B938E9-A059-423A-A8A0-4DECBA9E23EC}">
      <dsp:nvSpPr>
        <dsp:cNvPr id="0" name=""/>
        <dsp:cNvSpPr/>
      </dsp:nvSpPr>
      <dsp:spPr>
        <a:xfrm>
          <a:off x="2971796" y="266701"/>
          <a:ext cx="2722607" cy="1584728"/>
        </a:xfrm>
        <a:prstGeom prst="rect">
          <a:avLst/>
        </a:prstGeom>
        <a:gradFill rotWithShape="1">
          <a:gsLst>
            <a:gs pos="0">
              <a:schemeClr val="accent2">
                <a:tint val="48000"/>
                <a:satMod val="138000"/>
              </a:schemeClr>
            </a:gs>
            <a:gs pos="25000">
              <a:schemeClr val="accent2">
                <a:tint val="85000"/>
              </a:schemeClr>
            </a:gs>
            <a:gs pos="40000">
              <a:schemeClr val="accent2">
                <a:tint val="92000"/>
              </a:schemeClr>
            </a:gs>
            <a:gs pos="50000">
              <a:schemeClr val="accent2">
                <a:tint val="93000"/>
              </a:schemeClr>
            </a:gs>
            <a:gs pos="60000">
              <a:schemeClr val="accent2">
                <a:tint val="92000"/>
              </a:schemeClr>
            </a:gs>
            <a:gs pos="75000">
              <a:schemeClr val="accent2">
                <a:tint val="83000"/>
                <a:satMod val="108000"/>
              </a:schemeClr>
            </a:gs>
            <a:gs pos="100000">
              <a:schemeClr val="accent2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2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ПОЗНАВАТЕЛЬНОЕ РАЗВИТИЕ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1796" y="266701"/>
        <a:ext cx="2722607" cy="1584728"/>
      </dsp:txXfrm>
    </dsp:sp>
    <dsp:sp modelId="{907A241E-C45A-4FF2-A597-DA8F83918E62}">
      <dsp:nvSpPr>
        <dsp:cNvPr id="0" name=""/>
        <dsp:cNvSpPr/>
      </dsp:nvSpPr>
      <dsp:spPr>
        <a:xfrm>
          <a:off x="5867407" y="266701"/>
          <a:ext cx="2710383" cy="1626230"/>
        </a:xfrm>
        <a:prstGeom prst="rect">
          <a:avLst/>
        </a:prstGeom>
        <a:gradFill rotWithShape="1">
          <a:gsLst>
            <a:gs pos="0">
              <a:schemeClr val="accent6">
                <a:tint val="48000"/>
                <a:satMod val="138000"/>
              </a:schemeClr>
            </a:gs>
            <a:gs pos="25000">
              <a:schemeClr val="accent6">
                <a:tint val="85000"/>
              </a:schemeClr>
            </a:gs>
            <a:gs pos="40000">
              <a:schemeClr val="accent6">
                <a:tint val="92000"/>
              </a:schemeClr>
            </a:gs>
            <a:gs pos="50000">
              <a:schemeClr val="accent6">
                <a:tint val="93000"/>
              </a:schemeClr>
            </a:gs>
            <a:gs pos="60000">
              <a:schemeClr val="accent6">
                <a:tint val="92000"/>
              </a:schemeClr>
            </a:gs>
            <a:gs pos="75000">
              <a:schemeClr val="accent6">
                <a:tint val="83000"/>
                <a:satMod val="108000"/>
              </a:schemeClr>
            </a:gs>
            <a:gs pos="100000">
              <a:schemeClr val="accent6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РЕЧЕВОЕ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67407" y="266701"/>
        <a:ext cx="2710383" cy="1626230"/>
      </dsp:txXfrm>
    </dsp:sp>
    <dsp:sp modelId="{EE7586B3-DB71-4070-AEDB-051F91129B2D}">
      <dsp:nvSpPr>
        <dsp:cNvPr id="0" name=""/>
        <dsp:cNvSpPr/>
      </dsp:nvSpPr>
      <dsp:spPr>
        <a:xfrm>
          <a:off x="1066803" y="2247899"/>
          <a:ext cx="2895610" cy="1626230"/>
        </a:xfrm>
        <a:prstGeom prst="rect">
          <a:avLst/>
        </a:prstGeom>
        <a:gradFill rotWithShape="1">
          <a:gsLst>
            <a:gs pos="0">
              <a:schemeClr val="accent4">
                <a:tint val="48000"/>
                <a:satMod val="138000"/>
              </a:schemeClr>
            </a:gs>
            <a:gs pos="25000">
              <a:schemeClr val="accent4">
                <a:tint val="85000"/>
              </a:schemeClr>
            </a:gs>
            <a:gs pos="40000">
              <a:schemeClr val="accent4">
                <a:tint val="92000"/>
              </a:schemeClr>
            </a:gs>
            <a:gs pos="50000">
              <a:schemeClr val="accent4">
                <a:tint val="93000"/>
              </a:schemeClr>
            </a:gs>
            <a:gs pos="60000">
              <a:schemeClr val="accent4">
                <a:tint val="92000"/>
              </a:schemeClr>
            </a:gs>
            <a:gs pos="75000">
              <a:schemeClr val="accent4">
                <a:tint val="83000"/>
                <a:satMod val="108000"/>
              </a:schemeClr>
            </a:gs>
            <a:gs pos="100000">
              <a:schemeClr val="accent4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4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СОЦИАЛЬНО-КОММУНИКАТИВНОЕ РАЗВИТИЕ</a:t>
          </a:r>
          <a:endParaRPr lang="ru-RU" sz="20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6803" y="2247899"/>
        <a:ext cx="2895610" cy="1626230"/>
      </dsp:txXfrm>
    </dsp:sp>
    <dsp:sp modelId="{C4F1571F-5560-495E-B836-18FAC1493BA8}">
      <dsp:nvSpPr>
        <dsp:cNvPr id="0" name=""/>
        <dsp:cNvSpPr/>
      </dsp:nvSpPr>
      <dsp:spPr>
        <a:xfrm>
          <a:off x="4572007" y="2247899"/>
          <a:ext cx="2929355" cy="1626230"/>
        </a:xfrm>
        <a:prstGeom prst="rect">
          <a:avLst/>
        </a:prstGeom>
        <a:gradFill rotWithShape="1">
          <a:gsLst>
            <a:gs pos="0">
              <a:schemeClr val="accent3">
                <a:tint val="48000"/>
                <a:satMod val="138000"/>
              </a:schemeClr>
            </a:gs>
            <a:gs pos="25000">
              <a:schemeClr val="accent3">
                <a:tint val="85000"/>
              </a:schemeClr>
            </a:gs>
            <a:gs pos="40000">
              <a:schemeClr val="accent3">
                <a:tint val="92000"/>
              </a:schemeClr>
            </a:gs>
            <a:gs pos="50000">
              <a:schemeClr val="accent3">
                <a:tint val="93000"/>
              </a:schemeClr>
            </a:gs>
            <a:gs pos="60000">
              <a:schemeClr val="accent3">
                <a:tint val="92000"/>
              </a:schemeClr>
            </a:gs>
            <a:gs pos="75000">
              <a:schemeClr val="accent3">
                <a:tint val="83000"/>
                <a:satMod val="108000"/>
              </a:schemeClr>
            </a:gs>
            <a:gs pos="100000">
              <a:schemeClr val="accent3"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ХУДОЖЕСТВЕННО-ЭСТЕТИЧЕСКОЕ РАЗВИТИЕ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2007" y="2247899"/>
        <a:ext cx="2929355" cy="1626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8305800" cy="2438400"/>
          </a:xfrm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комплекс санитарно-гигиенических, лечебно-оздоровительных и профилактических мероприятий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процедур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Частного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 учреждения 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«Карусель»  Выборгского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b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г.г.</a:t>
            </a:r>
            <a:b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14400" y="5791199"/>
            <a:ext cx="7391400" cy="6095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ru-RU" dirty="0" smtClean="0"/>
          </a:p>
          <a:p>
            <a:pPr algn="ctr">
              <a:lnSpc>
                <a:spcPct val="90000"/>
              </a:lnSpc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ПУТЕВОДИТЕЛЬ ДЛЯ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</p:txBody>
      </p:sp>
      <p:pic>
        <p:nvPicPr>
          <p:cNvPr id="1032" name="Picture 8" descr="C:\Users\user\AppData\Local\Microsoft\Windows\Temporary Internet Files\Content.IE5\IOS0W123\81266624ef0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55" y="2940336"/>
            <a:ext cx="3594245" cy="29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924800" cy="838200"/>
          </a:xfrm>
          <a:noFill/>
          <a:ln/>
        </p:spPr>
        <p:txBody>
          <a:bodyPr anchor="ctr"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ko-KR" sz="2800" kern="1200" dirty="0" smtClean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СОЦИАЛЬНО‑КОММУНИКАТИВНОЕ РАЗВИТИЕ </a:t>
            </a:r>
            <a:r>
              <a:rPr lang="ru-RU" altLang="ko-KR" sz="2800" dirty="0" smtClean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altLang="ko-KR" sz="2800" kern="1200" dirty="0" smtClean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ОЗНАЧАЕТ:</a:t>
            </a:r>
            <a:endParaRPr lang="ru-RU" sz="2800" kern="1200" dirty="0">
              <a:ln w="63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62523" y="1295400"/>
            <a:ext cx="4800478" cy="2895600"/>
          </a:xfrm>
          <a:effectLst/>
        </p:spPr>
        <p:txBody>
          <a:bodyPr>
            <a:noAutofit/>
          </a:bodyPr>
          <a:lstStyle/>
          <a:p>
            <a:pPr marL="547688" indent="-4111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altLang="ko-KR" sz="1600" dirty="0">
                <a:latin typeface="Times New Roman" pitchFamily="18" charset="0"/>
                <a:ea typeface="돋움" pitchFamily="34" charset="-127"/>
              </a:rPr>
              <a:t>присвоение норм и ценностей, принятых в обществе, включая моральные и нравственные ценности; </a:t>
            </a:r>
          </a:p>
          <a:p>
            <a:pPr marL="547688" indent="-4111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altLang="ko-KR" sz="1600" dirty="0">
                <a:latin typeface="Times New Roman" pitchFamily="18" charset="0"/>
                <a:ea typeface="돋움" pitchFamily="34" charset="-127"/>
              </a:rPr>
              <a:t>развитие общения и взаимодействия ребёнка с взрослыми и сверстниками; </a:t>
            </a:r>
          </a:p>
          <a:p>
            <a:pPr marL="547688" indent="-411163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altLang="ko-KR" sz="1600" dirty="0">
                <a:latin typeface="Times New Roman" pitchFamily="18" charset="0"/>
                <a:ea typeface="돋움" pitchFamily="34" charset="-127"/>
              </a:rPr>
              <a:t>становление самостоятельности, целенаправленности и </a:t>
            </a:r>
            <a:r>
              <a:rPr lang="ru-RU" altLang="ko-KR" sz="1600" dirty="0" err="1">
                <a:latin typeface="Times New Roman" pitchFamily="18" charset="0"/>
                <a:ea typeface="돋움" pitchFamily="34" charset="-127"/>
              </a:rPr>
              <a:t>саморегуляции</a:t>
            </a:r>
            <a:r>
              <a:rPr lang="ru-RU" altLang="ko-KR" sz="1600" dirty="0">
                <a:latin typeface="Times New Roman" pitchFamily="18" charset="0"/>
                <a:ea typeface="돋움" pitchFamily="34" charset="-127"/>
              </a:rPr>
              <a:t> собственных действий;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4191000"/>
            <a:ext cx="845820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v"/>
            </a:pPr>
            <a:r>
              <a:rPr lang="ru-RU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돋움" pitchFamily="34" charset="-127"/>
              </a:rPr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семье, малой родине и Отечеству, представлений о социокультурных ценностях нашего народа, об отечественных традициях и праздниках; формирование основ безопасности в быту, социуме,  природе.</a:t>
            </a: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</a:endParaRPr>
          </a:p>
        </p:txBody>
      </p:sp>
      <p:pic>
        <p:nvPicPr>
          <p:cNvPr id="2051" name="Picture 3" descr="C:\Users\Администратор\Desktop\GcWCbCYqd0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7" y="1676400"/>
            <a:ext cx="327064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696200" cy="10668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 smtClean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 РАЗВИТИЕ  РЕБЕНКА – ЭТО:</a:t>
            </a:r>
            <a:endParaRPr lang="ru-RU" sz="2800" kern="1200" dirty="0">
              <a:ln w="63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4572000" cy="5105400"/>
          </a:xfrm>
          <a:effectLst/>
        </p:spPr>
        <p:txBody>
          <a:bodyPr>
            <a:noAutofit/>
          </a:bodyPr>
          <a:lstStyle/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</a:rPr>
              <a:t>развитие любознательности и познавательной мотивации; 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</a:rPr>
              <a:t>формирование познавательных действий, становление сознания;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</a:rPr>
              <a:t>развитие воображения и творческой активности; 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планете Земля как общем доме людей, </a:t>
            </a:r>
            <a:r>
              <a:rPr lang="ru-RU" dirty="0" smtClean="0">
                <a:latin typeface="Times New Roman" pitchFamily="18" charset="0"/>
              </a:rPr>
              <a:t>об особенностях </a:t>
            </a:r>
            <a:r>
              <a:rPr lang="ru-RU" dirty="0">
                <a:latin typeface="Times New Roman" pitchFamily="18" charset="0"/>
              </a:rPr>
              <a:t>её природы, </a:t>
            </a:r>
            <a:r>
              <a:rPr lang="ru-RU" dirty="0" smtClean="0">
                <a:latin typeface="Times New Roman" pitchFamily="18" charset="0"/>
              </a:rPr>
              <a:t>многообразии </a:t>
            </a:r>
            <a:r>
              <a:rPr lang="ru-RU" dirty="0">
                <a:latin typeface="Times New Roman" pitchFamily="18" charset="0"/>
              </a:rPr>
              <a:t>стран и народов мира.</a:t>
            </a:r>
          </a:p>
        </p:txBody>
      </p:sp>
      <p:pic>
        <p:nvPicPr>
          <p:cNvPr id="3074" name="Picture 2" descr="C:\Users\Администратор\Desktop\DSC06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88" y="1219200"/>
            <a:ext cx="1703881" cy="25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Анна Николаевна\2016-2017\БУКЛЕТ\Новая папка (2)\DSC08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28" y="4114800"/>
            <a:ext cx="3251200" cy="225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001000" cy="960438"/>
          </a:xfr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 smtClean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ВАШЕГО РЕБЕНКА ОЗНАЧАЕТ:</a:t>
            </a:r>
            <a:endParaRPr lang="ru-RU" sz="2800" kern="1200" dirty="0">
              <a:ln w="63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600201"/>
            <a:ext cx="7848600" cy="2285999"/>
          </a:xfrm>
        </p:spPr>
        <p:txBody>
          <a:bodyPr>
            <a:normAutofit lnSpcReduction="10000"/>
          </a:bodyPr>
          <a:lstStyle/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</a:rPr>
              <a:t>владение речью как средством общения;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</a:rPr>
              <a:t>обогащение активного словаря; 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</a:rPr>
              <a:t>развитие связной, грамматически правильной диалогической и монологической речи; 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</a:rPr>
              <a:t>развитие звуковой и интонационной культуры речи, фонематического слуха; 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dirty="0">
                <a:latin typeface="Times New Roman" pitchFamily="18" charset="0"/>
              </a:rPr>
              <a:t>формирование звуковой аналитико-синтетической активности как предпосылки обучения грамоте.</a:t>
            </a:r>
          </a:p>
        </p:txBody>
      </p:sp>
      <p:pic>
        <p:nvPicPr>
          <p:cNvPr id="1026" name="Picture 2" descr="E:\ФОТО\2016 - 2017\разное (2016 - 2017)\занятия (по группам)\WP_20161216_10_51_5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5276"/>
            <a:ext cx="4114800" cy="23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2016 - 2017\разное (2016 - 2017)\занятия (по группам)\WP_20170418_12_00_13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38" y="4015276"/>
            <a:ext cx="4114800" cy="23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153400" cy="1143000"/>
          </a:xfr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 smtClean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РЕБЁНКА – ЭТО:</a:t>
            </a:r>
            <a:endParaRPr lang="ru-RU" sz="2800" kern="1200" dirty="0">
              <a:ln w="63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600200"/>
            <a:ext cx="4648200" cy="4876800"/>
          </a:xfrm>
        </p:spPr>
        <p:txBody>
          <a:bodyPr>
            <a:normAutofit/>
          </a:bodyPr>
          <a:lstStyle/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становление эстетического отношения к окружающему миру; 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формирование элементарных представлений о видах искусства; 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восприятие музыки, художественной литературы, фольклора; 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стимулирование сопереживания персонажам художественных произведений; 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музыкальной,  и др.).</a:t>
            </a:r>
          </a:p>
        </p:txBody>
      </p:sp>
      <p:pic>
        <p:nvPicPr>
          <p:cNvPr id="4098" name="Picture 2" descr="E:\Анна Николаевна\2016-2017\БУКЛЕТ\Новая папка (2)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505200" cy="23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Desktop\cDLCd2CZi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936" y="4191000"/>
            <a:ext cx="3048528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7772400" cy="11430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 smtClean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РЕБЕНКА ЗАКЛЮЧАЕТСЯ: </a:t>
            </a:r>
            <a:endParaRPr lang="ru-RU" sz="2800" kern="1200" dirty="0">
              <a:ln w="63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077200" cy="2895600"/>
          </a:xfrm>
        </p:spPr>
        <p:txBody>
          <a:bodyPr>
            <a:normAutofit lnSpcReduction="10000"/>
          </a:bodyPr>
          <a:lstStyle/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в приобретении опыта в следующих видах поведения детей: двигательном, в том числе связанном с выполнением упражнений, направленных на развитие таких физических качеств, как координация и гибкость; 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в правильном формировании опорно-двигательной системы организма, развитии равновесия, координации движения, крупной и мелкой моторики обеих рук, а также в правильном, не наносящем ущерба организму, выполнении основных движений (ходьба, бег, мягкие прыжки, повороты в обе стороны); 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в формировании начальных представлений о некоторых  видах спорта, овладении подвижными играми с правилами; 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в становлении целенаправленности и </a:t>
            </a:r>
            <a:r>
              <a:rPr lang="ru-RU" sz="1600" dirty="0" err="1">
                <a:latin typeface="Times New Roman" pitchFamily="18" charset="0"/>
              </a:rPr>
              <a:t>саморегуляции</a:t>
            </a:r>
            <a:r>
              <a:rPr lang="ru-RU" sz="1600" dirty="0">
                <a:latin typeface="Times New Roman" pitchFamily="18" charset="0"/>
              </a:rPr>
              <a:t> в двигательной сфере; </a:t>
            </a:r>
          </a:p>
          <a:p>
            <a:pPr marL="547688" indent="-411163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в овладении элементарными нормами и правилами здорового образа жизни (в питании, двигательном режиме, закаливании, при формировании полезных привычек и др.).</a:t>
            </a:r>
          </a:p>
        </p:txBody>
      </p:sp>
      <p:pic>
        <p:nvPicPr>
          <p:cNvPr id="5122" name="Picture 2" descr="C:\Users\Администратор\Desktop\4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19600"/>
            <a:ext cx="2462478" cy="21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DSC06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9" y="4419600"/>
            <a:ext cx="3234388" cy="215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305800" cy="762000"/>
          </a:xfr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ФОРМЫ, СПОСОБЫ, МЕТОДЫ И СРЕДСТВА МЫ ИСПОЛЬЗУЕМ ПРИ РЕАЛИЗАЦИИ ПРОГРАММЫ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kern="1200" dirty="0">
              <a:ln w="63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1295400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образовательной программы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ЧДОУ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педагог: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организацию совместного образа жизни детей, условия эмоционального благополучия и развития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ребенка;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для всех детей правила сосуществования детского общества, включающие равенство прав, взаимную доброжелательность и внимание друг к другу, готовность прийти на помощь, поддержать;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гуманистические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педагогического сопровождения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детей, в числе которых забота, теплое отношение, интерес к каждому ребенку, поддержка и установка на успех, развитие детской самостоятельности, инициативы;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 взаимодействие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детьми, основанное на современных педагогических позициях: «Давай сделаем это вместе»; «Посмотри, как я это делаю»; «Научи меня, помоги мне сделать это»;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совместную с ребенком деятельность (игры, труд, наблюдения и пр.) и самостоятельную деятельность детей;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 образовательные ситуации, обогащающие практический и познавательный опыт детей, эмоции и представления о мире;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предметно-пространственную среду;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развиваются самостоятельность каждого ребенка и взаимоотношения детей;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родителями, совместно с ними решая задачи воспитания и развития малышей.</a:t>
            </a:r>
            <a:r>
              <a:rPr lang="ru-RU" sz="16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848600" cy="1066800"/>
          </a:xfrm>
          <a:noFill/>
          <a:ln/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ФОРМЫ РАБОТЫ </a:t>
            </a:r>
            <a:b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ВОСПИТАННИКАМИ ОТ 3 ДО 5 ЛЕТ:</a:t>
            </a:r>
            <a:endParaRPr lang="ru-RU" sz="2800" kern="120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905000"/>
            <a:ext cx="7924800" cy="4114800"/>
          </a:xfrm>
        </p:spPr>
        <p:txBody>
          <a:bodyPr>
            <a:normAutofit/>
          </a:bodyPr>
          <a:lstStyle/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</a:rPr>
              <a:t>рганизация </a:t>
            </a:r>
            <a:r>
              <a:rPr lang="ru-RU" sz="2800" dirty="0">
                <a:latin typeface="Times New Roman" pitchFamily="18" charset="0"/>
              </a:rPr>
              <a:t>сюжетно-ролевых игр;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</a:rPr>
              <a:t>ариативная </a:t>
            </a:r>
            <a:r>
              <a:rPr lang="ru-RU" sz="2800" dirty="0">
                <a:latin typeface="Times New Roman" pitchFamily="18" charset="0"/>
              </a:rPr>
              <a:t>организация игровых проблемных ситуаций, игровых поисковых ситуаций, усложняющихся игр-экспериментирований и игр-путешествий на сюжетной основе;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</a:rPr>
              <a:t>гры-этюды </a:t>
            </a:r>
            <a:r>
              <a:rPr lang="ru-RU" sz="2800" dirty="0">
                <a:latin typeface="Times New Roman" pitchFamily="18" charset="0"/>
              </a:rPr>
              <a:t>с ролевым взаимодействием;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</a:rPr>
              <a:t>азнообразные </a:t>
            </a:r>
            <a:r>
              <a:rPr lang="ru-RU" sz="2800" dirty="0">
                <a:latin typeface="Times New Roman" pitchFamily="18" charset="0"/>
              </a:rPr>
              <a:t>беседы и сюжетная познавательная </a:t>
            </a:r>
            <a:r>
              <a:rPr lang="ru-RU" sz="2800" dirty="0" smtClean="0">
                <a:latin typeface="Times New Roman" pitchFamily="18" charset="0"/>
              </a:rPr>
              <a:t>деятельность</a:t>
            </a:r>
            <a:r>
              <a:rPr lang="ru-RU" dirty="0" smtClean="0">
                <a:latin typeface="Times New Roman" pitchFamily="18" charset="0"/>
              </a:rPr>
              <a:t>. 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620000" cy="1219200"/>
          </a:xfrm>
          <a:noFill/>
          <a:ln/>
        </p:spPr>
        <p:txBody>
          <a:bodyPr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ФОРМЫ РАБОТЫ </a:t>
            </a:r>
            <a:b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ВОСПИТАННИКАМИ ОТ 5 ДО 8 ЛЕТ:</a:t>
            </a:r>
            <a:endParaRPr lang="ru-RU" sz="2800" kern="120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676400"/>
            <a:ext cx="8001000" cy="4572000"/>
          </a:xfrm>
        </p:spPr>
        <p:txBody>
          <a:bodyPr>
            <a:normAutofit fontScale="92500" lnSpcReduction="20000"/>
          </a:bodyPr>
          <a:lstStyle/>
          <a:p>
            <a:pPr marL="547688" indent="-411163"/>
            <a:endParaRPr lang="ru-RU" sz="2800" b="1" dirty="0" smtClean="0">
              <a:latin typeface="Times New Roman" pitchFamily="18" charset="0"/>
            </a:endParaRP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itchFamily="18" charset="0"/>
              </a:rPr>
              <a:t>о</a:t>
            </a:r>
            <a:r>
              <a:rPr lang="ru-RU" sz="1900" dirty="0" smtClean="0">
                <a:latin typeface="Times New Roman" pitchFamily="18" charset="0"/>
              </a:rPr>
              <a:t>снову </a:t>
            </a:r>
            <a:r>
              <a:rPr lang="ru-RU" sz="1900" dirty="0">
                <a:latin typeface="Times New Roman" pitchFamily="18" charset="0"/>
              </a:rPr>
              <a:t>развивающего образования составляет проблемный и ситуационный подходы, насыщение совместной деятельности проблемными и ситуационными задачами, их широкая вариативность, </a:t>
            </a:r>
            <a:r>
              <a:rPr lang="ru-RU" sz="1900" dirty="0" err="1" smtClean="0">
                <a:latin typeface="Times New Roman" pitchFamily="18" charset="0"/>
              </a:rPr>
              <a:t>полипроблемность</a:t>
            </a:r>
            <a:r>
              <a:rPr lang="ru-RU" sz="1900" dirty="0">
                <a:latin typeface="Times New Roman" pitchFamily="18" charset="0"/>
              </a:rPr>
              <a:t>;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itchFamily="18" charset="0"/>
              </a:rPr>
              <a:t>к</a:t>
            </a:r>
            <a:r>
              <a:rPr lang="ru-RU" sz="1900" dirty="0" smtClean="0">
                <a:latin typeface="Times New Roman" pitchFamily="18" charset="0"/>
              </a:rPr>
              <a:t>онкурсы</a:t>
            </a:r>
            <a:r>
              <a:rPr lang="ru-RU" sz="1900" dirty="0">
                <a:latin typeface="Times New Roman" pitchFamily="18" charset="0"/>
              </a:rPr>
              <a:t>, фестивали, соревнования, состязания и др. </a:t>
            </a:r>
            <a:r>
              <a:rPr lang="ru-RU" sz="1900" dirty="0" err="1">
                <a:latin typeface="Times New Roman" pitchFamily="18" charset="0"/>
              </a:rPr>
              <a:t>презентативные</a:t>
            </a:r>
            <a:r>
              <a:rPr lang="ru-RU" sz="1900" dirty="0">
                <a:latin typeface="Times New Roman" pitchFamily="18" charset="0"/>
              </a:rPr>
              <a:t> формы;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itchFamily="18" charset="0"/>
              </a:rPr>
              <a:t>д</a:t>
            </a:r>
            <a:r>
              <a:rPr lang="ru-RU" sz="1900" dirty="0" smtClean="0">
                <a:latin typeface="Times New Roman" pitchFamily="18" charset="0"/>
              </a:rPr>
              <a:t>идактическая </a:t>
            </a:r>
            <a:r>
              <a:rPr lang="ru-RU" sz="1900" dirty="0">
                <a:latin typeface="Times New Roman" pitchFamily="18" charset="0"/>
              </a:rPr>
              <a:t>игра;</a:t>
            </a:r>
          </a:p>
          <a:p>
            <a:pPr marL="547688" indent="-411163"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itchFamily="18" charset="0"/>
              </a:rPr>
              <a:t>и</a:t>
            </a:r>
            <a:r>
              <a:rPr lang="ru-RU" sz="1900" dirty="0" smtClean="0">
                <a:latin typeface="Times New Roman" pitchFamily="18" charset="0"/>
              </a:rPr>
              <a:t>сследовательская </a:t>
            </a:r>
            <a:r>
              <a:rPr lang="ru-RU" sz="1900" dirty="0">
                <a:latin typeface="Times New Roman" pitchFamily="18" charset="0"/>
              </a:rPr>
              <a:t>(опытная) деятельность</a:t>
            </a:r>
            <a:r>
              <a:rPr lang="ru-RU" sz="1900" dirty="0" smtClean="0">
                <a:latin typeface="Times New Roman" pitchFamily="18" charset="0"/>
              </a:rPr>
              <a:t>;</a:t>
            </a:r>
          </a:p>
          <a:p>
            <a:pPr marL="547688" indent="-411163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itchFamily="18" charset="0"/>
              </a:rPr>
              <a:t>п</a:t>
            </a:r>
            <a:r>
              <a:rPr lang="ru-RU" sz="1900" dirty="0" smtClean="0">
                <a:latin typeface="Times New Roman" pitchFamily="18" charset="0"/>
              </a:rPr>
              <a:t>роектная </a:t>
            </a:r>
            <a:r>
              <a:rPr lang="ru-RU" sz="1900" dirty="0">
                <a:latin typeface="Times New Roman" pitchFamily="18" charset="0"/>
              </a:rPr>
              <a:t>деятельность;</a:t>
            </a:r>
          </a:p>
          <a:p>
            <a:pPr marL="547688" indent="-411163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itchFamily="18" charset="0"/>
              </a:rPr>
              <a:t>к</a:t>
            </a:r>
            <a:r>
              <a:rPr lang="ru-RU" sz="1900" dirty="0" smtClean="0">
                <a:latin typeface="Times New Roman" pitchFamily="18" charset="0"/>
              </a:rPr>
              <a:t>лубы </a:t>
            </a:r>
            <a:r>
              <a:rPr lang="ru-RU" sz="1900" dirty="0">
                <a:latin typeface="Times New Roman" pitchFamily="18" charset="0"/>
              </a:rPr>
              <a:t>по интересам;</a:t>
            </a:r>
          </a:p>
          <a:p>
            <a:pPr marL="547688" indent="-411163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itchFamily="18" charset="0"/>
              </a:rPr>
              <a:t>т</a:t>
            </a:r>
            <a:r>
              <a:rPr lang="ru-RU" sz="1900" dirty="0" smtClean="0">
                <a:latin typeface="Times New Roman" pitchFamily="18" charset="0"/>
              </a:rPr>
              <a:t>еатрализованная </a:t>
            </a:r>
            <a:r>
              <a:rPr lang="ru-RU" sz="1900" dirty="0">
                <a:latin typeface="Times New Roman" pitchFamily="18" charset="0"/>
              </a:rPr>
              <a:t>деятельность;</a:t>
            </a:r>
          </a:p>
          <a:p>
            <a:pPr marL="547688" indent="-411163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itchFamily="18" charset="0"/>
              </a:rPr>
              <a:t>и</a:t>
            </a:r>
            <a:r>
              <a:rPr lang="ru-RU" sz="1900" dirty="0" smtClean="0">
                <a:latin typeface="Times New Roman" pitchFamily="18" charset="0"/>
              </a:rPr>
              <a:t>нтегративная </a:t>
            </a:r>
            <a:r>
              <a:rPr lang="ru-RU" sz="1900" dirty="0">
                <a:latin typeface="Times New Roman" pitchFamily="18" charset="0"/>
              </a:rPr>
              <a:t>деятельность;</a:t>
            </a:r>
          </a:p>
          <a:p>
            <a:pPr marL="547688" indent="-411163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sz="1900" dirty="0">
                <a:latin typeface="Times New Roman" pitchFamily="18" charset="0"/>
              </a:rPr>
              <a:t>с</a:t>
            </a:r>
            <a:r>
              <a:rPr lang="ru-RU" sz="1900" dirty="0" smtClean="0">
                <a:latin typeface="Times New Roman" pitchFamily="18" charset="0"/>
              </a:rPr>
              <a:t>амостоятельная </a:t>
            </a:r>
            <a:r>
              <a:rPr lang="ru-RU" sz="1900" dirty="0">
                <a:latin typeface="Times New Roman" pitchFamily="18" charset="0"/>
              </a:rPr>
              <a:t>деятельность </a:t>
            </a:r>
            <a:r>
              <a:rPr lang="ru-RU" sz="1900" dirty="0" smtClean="0">
                <a:latin typeface="Times New Roman" pitchFamily="18" charset="0"/>
              </a:rPr>
              <a:t>детей.</a:t>
            </a:r>
            <a:endParaRPr lang="ru-RU" sz="1900" dirty="0">
              <a:latin typeface="Times New Roman" pitchFamily="18" charset="0"/>
            </a:endParaRPr>
          </a:p>
          <a:p>
            <a:pPr marL="547688" indent="-411163">
              <a:buFontTx/>
              <a:buNone/>
            </a:pP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ОБЯЗАТЕЛЬНОЙ ЧАСТИ ПРОГРАММЫ МЫ ПРЕДЛАГАЕМ ВАШИМ ДЕТЯМ: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81600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средний дошкольный возраст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Харько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Т.Г. Методика познавательно-творческого развития дошкольников «Сказки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фиолетового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леса». (Младший и Средний дошкольный возраст). – СПб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 ООО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«ИЗДАТЕЛЬСТВО «ДЕТСТВО-ПРЕСС», 2013. – 192 с.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Алифанова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Г.Т.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Петербурговедение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малышей от 3 до 7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лет».                           Пособие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воспитателей и родителей, -  СПб.:  Паритет,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Безопасность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по основам безопасности жизнедеятельности детей старшего дошкольного возраста. – СПб.: «ДЕТСТВО-ПРЕСС», 2010. – 144с.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Примерная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парциальная образовательная  программа «Детство с родным городом», (Приложение  программы «Детство» 05.2014 г.)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Солнцева О.В. «Город-сказка, город-быль».                          Пособие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воспитателей и родителей, -  СПб.: 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2009.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1"/>
            <a:ext cx="7848600" cy="76200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порадует </a:t>
            </a:r>
            <a:br>
              <a:rPr lang="ru-RU" sz="24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дошкольного образования:</a:t>
            </a:r>
            <a:br>
              <a:rPr lang="ru-RU" sz="24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47801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F3A447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овладевает основными культурными способами деятельности, проявляет инициативу и самостоятельность в разных видах деятельности –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 ребёнок обладает установкой положительного отношения к миру, к разным видам труда, другим людям и самому себе, обладает чувством собственного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достоинства. 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договариваться, учитывать интересы и чувства других, сопереживать неудачам и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сорадоваться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успехам других, адекватно проявляет свои чувства, в том числе чувство веры в себя, старается разрешать конфликты.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взаимодействует со сверстниками и взрослыми, участвует в совместных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играх. 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развитым воображением, которое реализуется в разных видах деятельности, и, прежде всего, в игре; ребёнок владеет разными формами и видами игры, различает условную и реальную ситуации, умеет подчиняться разным правилам и социальным нормам.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ребёнка складываются предпосылки грамотности.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1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ИДЕИ НАШЕЙ ПРОГРАММЫ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ребенку научиться общаться со сверстниками и взрослыми, сохранив при этом свою уникальность и неповторимость;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уникальность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детства для каждого ребенка;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 ребенке самостоятельность и активность, инициативность и стремление к выбору, поддерживать его интересы и склонности, его субъектные качества.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114299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порадует </a:t>
            </a:r>
            <a:br>
              <a:rPr lang="ru-RU" sz="24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завершения дошкольного </a:t>
            </a:r>
            <a:r>
              <a:rPr lang="ru-RU" sz="2400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i="1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(продолжение):</a:t>
            </a:r>
            <a:r>
              <a:rPr lang="ru-RU" sz="24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5029199"/>
          </a:xfrm>
        </p:spPr>
        <p:txBody>
          <a:bodyPr>
            <a:normAutofit lnSpcReduction="10000"/>
          </a:bodyPr>
          <a:lstStyle/>
          <a:p>
            <a:pPr marL="6858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1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6858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ребёнка развита крупная и мелкая моторика; он подвижен, вынослив, владеет основными движениями, может контролировать свои движения и управлять ими. </a:t>
            </a:r>
          </a:p>
          <a:p>
            <a:pPr marL="6858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Ребёнок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гигиены. </a:t>
            </a:r>
          </a:p>
          <a:p>
            <a:pPr marL="6858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Ребёнок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экспериментировать. </a:t>
            </a: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6858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Обладает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начальными знаниями о себе, о природном и социальном мире, в котором он живёт.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 </a:t>
            </a:r>
          </a:p>
          <a:p>
            <a:pPr marL="6858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Ребёнок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способен к принятию собственных решений, опираясь на свои знания и умения в различных видах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2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048000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презентации мы постарались кратко познакомить Вас с содержанием образовательной программы ЧДОУ «Карусель» и приглашаем к активному взаимодействию и сотрудничеству по реализации поставленных задач.</a:t>
            </a:r>
            <a:br>
              <a:rPr lang="ru-RU" sz="2800" dirty="0" smtClean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F3A4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Franklin Gothic Medium Cond" panose="020B06060304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334000"/>
            <a:ext cx="80010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u="sng" dirty="0" smtClean="0">
                <a:solidFill>
                  <a:srgbClr val="C0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Пожелаем нам всем удачи!!! 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за внимание!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7" descr="C:\Users\user\AppData\Local\Microsoft\Windows\Temporary Internet Files\Content.IE5\IOS0W123\sun2009-1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876300" cy="76200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6146" name="Picture 2" descr="E:\Анна Николаевна\2016-2017\БУКЛЕТ\Новая папка (2)\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30797"/>
            <a:ext cx="3274417" cy="21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71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ПОМОГЛО НАМ СОЗДАТЬ ПРОГРАММУ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(советуем ознакомиться)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07361"/>
            <a:ext cx="7543799" cy="4517239"/>
          </a:xfrm>
          <a:effectLst/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29.12.2012  № 273 – ФЗ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Федерации»;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17.10.2013 № 1155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"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федерального государственного образовательного стандарта дошкольного образования";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образовательная программа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«Детство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Т.И. Бабаева, А,Г. Гогоберидзе, О.В. Солнцева и др. – СПб.: ООО «Издательство «Детство-Пресс», Издательство РГПУ им. А.И. Герцена, 2014. – 321 с.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2000" y="274638"/>
            <a:ext cx="7696200" cy="944562"/>
          </a:xfr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НАШЕЙ ПРОГРАММЫ:</a:t>
            </a:r>
            <a:endParaRPr lang="ru-RU" sz="2800" kern="120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62000" y="4495800"/>
            <a:ext cx="7696200" cy="1524000"/>
          </a:xfrm>
          <a:effectLst/>
        </p:spPr>
        <p:txBody>
          <a:bodyPr>
            <a:normAutofit fontScale="92500" lnSpcReduction="10000"/>
          </a:bodyPr>
          <a:lstStyle/>
          <a:p>
            <a:pPr marL="547688" indent="-411163" algn="ctr"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сихолого-педагогическая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позитивной социализации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индивидуализации,         развития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детей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itchFamily="18" charset="0"/>
              </a:rPr>
              <a:t>	</a:t>
            </a:r>
          </a:p>
        </p:txBody>
      </p:sp>
      <p:pic>
        <p:nvPicPr>
          <p:cNvPr id="4" name="Picture 2" descr="E:\Анна Николаевна\2016-2017\БУКЛЕТ\Новая папка (2)\DSC05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712725" cy="25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1"/>
            <a:ext cx="7391400" cy="6095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ПРОГРАММЫ: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990600"/>
            <a:ext cx="7848600" cy="5334000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itchFamily="18" charset="0"/>
              </a:rPr>
              <a:t>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</a:rPr>
              <a:t>преемственности целей, задач и содержания образования, реализуемых в рамках образовательных программ различных уровней (преемственность основных образовательных программ дошкольного и начального общего образования); </a:t>
            </a:r>
            <a:endParaRPr lang="ru-RU" sz="16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itchFamily="18" charset="0"/>
              </a:rPr>
              <a:t>создание </a:t>
            </a:r>
            <a:r>
              <a:rPr lang="ru-RU" sz="1600" dirty="0">
                <a:latin typeface="Times New Roman" pitchFamily="18" charset="0"/>
              </a:rPr>
              <a:t>благоприятных условий развития детей в соответствии с их возрастными и индивидуальными </a:t>
            </a:r>
            <a:r>
              <a:rPr lang="ru-RU" sz="1600" dirty="0" smtClean="0">
                <a:latin typeface="Times New Roman" pitchFamily="18" charset="0"/>
              </a:rPr>
              <a:t>особенностями и склонностями</a:t>
            </a:r>
            <a:r>
              <a:rPr lang="ru-RU" sz="1600" dirty="0">
                <a:latin typeface="Times New Roman" pitchFamily="18" charset="0"/>
              </a:rPr>
              <a:t>,	</a:t>
            </a:r>
            <a:r>
              <a:rPr lang="ru-RU" sz="1600" dirty="0" smtClean="0">
                <a:latin typeface="Times New Roman" pitchFamily="18" charset="0"/>
              </a:rPr>
              <a:t>развитие способностей </a:t>
            </a:r>
            <a:r>
              <a:rPr lang="ru-RU" sz="1600" dirty="0">
                <a:latin typeface="Times New Roman" pitchFamily="18" charset="0"/>
              </a:rPr>
              <a:t>и творческого потенциала каждого ребёнка как субъекта отношений с самим собой, другими детьми, взрослыми и миром</a:t>
            </a:r>
            <a:r>
              <a:rPr lang="ru-RU" sz="1600" b="1" dirty="0">
                <a:latin typeface="Times New Roman" pitchFamily="18" charset="0"/>
              </a:rPr>
              <a:t>; </a:t>
            </a:r>
            <a:endParaRPr lang="ru-RU" sz="16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itchFamily="18" charset="0"/>
              </a:rPr>
              <a:t>объединение </a:t>
            </a:r>
            <a:r>
              <a:rPr lang="ru-RU" sz="1600" dirty="0">
                <a:latin typeface="Times New Roman" pitchFamily="18" charset="0"/>
              </a:rPr>
              <a:t>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itchFamily="18" charset="0"/>
              </a:rPr>
              <a:t>формирование общей культуры личности детей, в том числе ценностей здорового образа	</a:t>
            </a:r>
            <a:r>
              <a:rPr lang="ru-RU" sz="1600" dirty="0" smtClean="0">
                <a:latin typeface="Times New Roman" pitchFamily="18" charset="0"/>
              </a:rPr>
              <a:t>жизни, развитие их социальных, нравственных, эстетических</a:t>
            </a:r>
            <a:r>
              <a:rPr lang="ru-RU" sz="1600" dirty="0">
                <a:latin typeface="Times New Roman" pitchFamily="18" charset="0"/>
              </a:rPr>
              <a:t>, интеллектуальных, </a:t>
            </a:r>
            <a:r>
              <a:rPr lang="ru-RU" sz="1600" dirty="0" smtClean="0">
                <a:latin typeface="Times New Roman" pitchFamily="18" charset="0"/>
              </a:rPr>
              <a:t>физических  качеств, инициативности</a:t>
            </a:r>
            <a:r>
              <a:rPr lang="ru-RU" sz="1600" dirty="0">
                <a:latin typeface="Times New Roman" pitchFamily="18" charset="0"/>
              </a:rPr>
              <a:t>,	самостоятельности	и ответственности ребёнка, формирование предпосылок учебной деятельности;</a:t>
            </a:r>
          </a:p>
          <a:p>
            <a:pPr>
              <a:lnSpc>
                <a:spcPct val="80000"/>
              </a:lnSpc>
            </a:pPr>
            <a:endParaRPr lang="ru-RU" sz="1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ПРОГРАММЫ (продолжение):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8077200" cy="5257800"/>
          </a:xfrm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и разнообразия содержания Программы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социокультурной среды, соответствующей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индивидуальным, психологическим и физиологическим особенностям детей;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психолого-педагогической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семьи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(законных представителей) в вопросах развития и образования, охраны и укрепления здоровья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риобщение дошкольников к истокам русской народной культуры, к традициям и обычаям народа; к культурному наследию Санкт-Петербурга, формирование интереса к этнокультуре, этнографии и истории нашей страны и нашего города;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основ безопасной жизнедеятельности, здорового образа жизни и экологической культуры;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основ музыкальной и общей духовной культуры и способностей.</a:t>
            </a:r>
          </a:p>
          <a:p>
            <a:pPr>
              <a:lnSpc>
                <a:spcPct val="80000"/>
              </a:lnSpc>
            </a:pPr>
            <a:endParaRPr lang="ru-RU" sz="1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cs typeface="Times New Roman" panose="02020603050405020304" pitchFamily="18" charset="0"/>
              </a:rPr>
              <a:t/>
            </a:r>
            <a:br>
              <a:rPr lang="ru-RU" sz="2700" dirty="0"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ПРОГРАММНЫХ ОБРАЗОВАТЕЛЬНЫХ ЗАДАЧ ПРОИСХОДИТ  В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7543800" cy="4495799"/>
          </a:xfrm>
          <a:effectLst/>
        </p:spPr>
        <p:txBody>
          <a:bodyPr>
            <a:normAutofit fontScale="85000" lnSpcReduction="20000"/>
          </a:bodyPr>
          <a:lstStyle/>
          <a:p>
            <a:pPr lvl="0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епрерывной непосредственно образовательной деятельности, осуществляемой  в процессе организации и интеграции  различных видов детской деятельности: игровой,  познавательно-исследовательской, коммуникативной, трудовой,  речевой,  изобразительной, конструктивной, двигательной, музыкально-художественной, восприятия художественной литературы;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овместной образовательной деятельности, осуществляемой в ходе режимных моментов;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рофилактических  и  оздоровительных  мероприятиях;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амостоятельной деятельности детей;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процессе взаимодействия  и сотрудничества с семьями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772400" cy="1143000"/>
          </a:xfr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ПРОГРАММЫ</a:t>
            </a:r>
            <a:endParaRPr lang="ru-RU" sz="2800" kern="120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7772400" cy="4525963"/>
          </a:xfrm>
          <a:effectLst/>
        </p:spPr>
        <p:txBody>
          <a:bodyPr>
            <a:normAutofit/>
          </a:bodyPr>
          <a:lstStyle/>
          <a:p>
            <a:pPr marL="547688" indent="-411163" algn="ctr">
              <a:buFontTx/>
              <a:buNone/>
            </a:pPr>
            <a:r>
              <a:rPr lang="ru-RU" dirty="0">
                <a:latin typeface="Times New Roman" pitchFamily="18" charset="0"/>
              </a:rPr>
              <a:t>	</a:t>
            </a:r>
            <a:r>
              <a:rPr lang="ru-RU" sz="2800" dirty="0">
                <a:latin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</a:rPr>
              <a:t>ыстроено </a:t>
            </a:r>
            <a:r>
              <a:rPr lang="ru-RU" sz="2800" dirty="0">
                <a:latin typeface="Times New Roman" pitchFamily="18" charset="0"/>
              </a:rPr>
              <a:t>в соответствии с интересами современных дошкольников и направлено на их взаимодействие с разными сферами культуры: с изобразительным искусством и музыкой, детской литературой и родным языком, миром природы, предметным и социальным миром, познанием и экспериментированием, игровой, гигиенической, бытовой и двигательной </a:t>
            </a:r>
            <a:r>
              <a:rPr lang="ru-RU" sz="2800" dirty="0" smtClean="0">
                <a:latin typeface="Times New Roman" pitchFamily="18" charset="0"/>
              </a:rPr>
              <a:t>культурой.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8610600" cy="1600200"/>
          </a:xfrm>
          <a:noFill/>
          <a:ln/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 ПРОГРАММЫ </a:t>
            </a:r>
            <a:b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b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1200" dirty="0" smtClean="0">
                <a:ln w="635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 БУДЕТ РАЗВИВАТЬСЯ ВАШ РЕБЕНОК:</a:t>
            </a:r>
            <a:endParaRPr lang="ru-RU" sz="2800" kern="1200" dirty="0">
              <a:ln w="6350"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2432321"/>
              </p:ext>
            </p:extLst>
          </p:nvPr>
        </p:nvGraphicFramePr>
        <p:xfrm>
          <a:off x="304800" y="2209800"/>
          <a:ext cx="868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695</TotalTime>
  <Words>1702</Words>
  <Application>Microsoft Office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Spring</vt:lpstr>
      <vt:lpstr>         ОБРАЗОВАТЕЛЬНАЯ ПРОГРАММА  дошкольного образования  (и комплекс санитарно-гигиенических, лечебно-оздоровительных и профилактических мероприятий и процедур) Частного дошкольного образовательного  учреждения  «Карусель»  Выборгского района Санкт-Петербурга     на период 2021 – 2022 г.г. </vt:lpstr>
      <vt:lpstr>ОСНОВНЫЕ ИДЕИ НАШЕЙ ПРОГРАММЫ</vt:lpstr>
      <vt:lpstr>ЧТО ПОМОГЛО НАМ СОЗДАТЬ ПРОГРАММУ  (советуем ознакомиться)</vt:lpstr>
      <vt:lpstr>ЦЕЛЬ НАШЕЙ ПРОГРАММЫ:</vt:lpstr>
      <vt:lpstr>ЗАДАЧИ  ПРОГРАММЫ:</vt:lpstr>
      <vt:lpstr>ЗАДАЧИ  ПРОГРАММЫ (продолжение):</vt:lpstr>
      <vt:lpstr> РЕШЕНИЕ ПРОГРАММНЫХ ОБРАЗОВАТЕЛЬНЫХ ЗАДАЧ ПРОИСХОДИТ  В: </vt:lpstr>
      <vt:lpstr>   СОДЕРЖАНИЕ   ПРОГРАММЫ</vt:lpstr>
      <vt:lpstr>ОБРАЗОВАТЕЛЬНЫЕ ОБЛАСТИ ПРОГРАММЫ  ИЛИ  КАК БУДЕТ РАЗВИВАТЬСЯ ВАШ РЕБЕНОК:</vt:lpstr>
      <vt:lpstr>СОЦИАЛЬНО‑КОММУНИКАТИВНОЕ РАЗВИТИЕ ДЕТЕЙ ОЗНАЧАЕТ:</vt:lpstr>
      <vt:lpstr>ПОЗНАВАТЕЛЬНОЕ  РАЗВИТИЕ  РЕБЕНКА – ЭТО:</vt:lpstr>
      <vt:lpstr>РЕЧЕВОЕ РАЗВИТИЕ ВАШЕГО РЕБЕНКА ОЗНАЧАЕТ:</vt:lpstr>
      <vt:lpstr>ХУДОЖЕСТВЕННО-ЭСТЕТИЧЕСКОЕ РАЗВИТИЕ РЕБЁНКА – ЭТО:</vt:lpstr>
      <vt:lpstr>ФИЗИЧЕСКОЕ РАЗВИТИЕ РЕБЕНКА ЗАКЛЮЧАЕТСЯ: </vt:lpstr>
      <vt:lpstr>  КАКИЕ ФОРМЫ, СПОСОБЫ, МЕТОДЫ И СРЕДСТВА МЫ ИСПОЛЬЗУЕМ ПРИ РЕАЛИЗАЦИИ ПРОГРАММЫ   </vt:lpstr>
      <vt:lpstr>ПРИОРИТЕТНЫЕ ФОРМЫ РАБОТЫ  С ВОСПИТАННИКАМИ ОТ 3 ДО 5 ЛЕТ:</vt:lpstr>
      <vt:lpstr>ПРИОРИТЕТНЫЕ ФОРМЫ РАБОТЫ  С ВОСПИТАННИКАМИ ОТ 5 ДО 8 ЛЕТ:</vt:lpstr>
      <vt:lpstr>В ДОПОЛНЕНИЕ К ОБЯЗАТЕЛЬНОЙ ЧАСТИ ПРОГРАММЫ МЫ ПРЕДЛАГАЕМ ВАШИМ ДЕТЯМ:</vt:lpstr>
      <vt:lpstr> Что нас порадует  на этапе завершения дошкольного образования: </vt:lpstr>
      <vt:lpstr> Что нас порадует  на этапе завершения дошкольного образования (продолжение): </vt:lpstr>
      <vt:lpstr>  Уважаемые родители! В данной презентации мы постарались кратко познакомить Вас с содержанием образовательной программы ЧДОУ «Карусель» и приглашаем к активному взаимодействию и сотрудничеству по реализации поставленных задач.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ОСНОВНАЯ ОБРАЗОВАТЕЛЬНАЯ ПРОГРАММА ДЕТСКОГО САДА № 32 Кировского района</dc:title>
  <dc:creator>sergey kamov</dc:creator>
  <cp:lastModifiedBy>Анна Белькова</cp:lastModifiedBy>
  <cp:revision>76</cp:revision>
  <dcterms:created xsi:type="dcterms:W3CDTF">2014-12-23T20:07:12Z</dcterms:created>
  <dcterms:modified xsi:type="dcterms:W3CDTF">2022-03-14T03:32:46Z</dcterms:modified>
</cp:coreProperties>
</file>